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56" r:id="rId3"/>
    <p:sldId id="274" r:id="rId4"/>
    <p:sldId id="261" r:id="rId5"/>
    <p:sldId id="259" r:id="rId6"/>
    <p:sldId id="273" r:id="rId7"/>
    <p:sldId id="258" r:id="rId8"/>
    <p:sldId id="263" r:id="rId9"/>
    <p:sldId id="280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297" r:id="rId21"/>
    <p:sldId id="298" r:id="rId22"/>
    <p:sldId id="300" r:id="rId23"/>
    <p:sldId id="284" r:id="rId24"/>
    <p:sldId id="285" r:id="rId25"/>
    <p:sldId id="276" r:id="rId26"/>
    <p:sldId id="266" r:id="rId27"/>
    <p:sldId id="267" r:id="rId28"/>
    <p:sldId id="268" r:id="rId29"/>
    <p:sldId id="270" r:id="rId30"/>
    <p:sldId id="271" r:id="rId31"/>
    <p:sldId id="272" r:id="rId32"/>
  </p:sldIdLst>
  <p:sldSz cx="9144000" cy="6858000" type="screen4x3"/>
  <p:notesSz cx="6858000" cy="9947275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FFFF"/>
    <a:srgbClr val="66FFCC"/>
    <a:srgbClr val="FF9999"/>
    <a:srgbClr val="FF66CC"/>
    <a:srgbClr val="FFCC99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93851" autoAdjust="0"/>
  </p:normalViewPr>
  <p:slideViewPr>
    <p:cSldViewPr>
      <p:cViewPr>
        <p:scale>
          <a:sx n="100" d="100"/>
          <a:sy n="100" d="100"/>
        </p:scale>
        <p:origin x="-917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B364CB-A154-4EB6-B0B5-F9CE839549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FB658-A5BD-480D-8655-61C08310468B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F6ABA-0C1B-4BB2-BBF7-56F765FE257E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EE4DF-E424-4600-B643-FE49EA5C93F2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157B4-D28B-4D9F-B91F-36A1F98C9302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3759B-9DAC-4989-8CED-917917A8FD90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920D6-98BA-4DB6-ADA3-CEC42888D843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7A3B5-780B-4D5E-BC6F-0437B1C280B9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0F1E5-AAF6-4232-BD13-B0F4CF5DDF9E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7407A-F9DB-45E2-88D8-4DF8075F2AF8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44DCA-6FDE-406A-B5C3-C62AF07F58AB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BC9D1-4E3E-4624-B4EE-3F5618EA5807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02ED1-04AD-454D-A6F6-65B291C865D5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364CB-A154-4EB6-B0B5-F9CE83954955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F701C-45F2-4691-8DB1-5B666F22FC77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A7EF-A522-44D8-B5B4-7A404C0E2A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55A7-5882-473B-8AB5-778960C173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9967-81A5-4B4E-BC17-A0F51FBDBC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29DC-2E38-4C7B-9319-FD8A5AD9DA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DDB0-39DD-4FAF-A46D-A79D545094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0C82-F2AA-48E4-9884-D75260873F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C136A-00C7-44A7-9C1E-8E65C96908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CEE3C-073D-4327-AF9C-CD548BD4FD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5D46-7A2A-4E9E-9B78-5DB04F67F7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1734-FFF6-42F7-8F9B-D0E1FABD65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8236-D1CE-43FD-96D8-DC49719981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5DA5-D0D3-4096-B425-70EE6B9CC3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DEAF-0A06-42A4-86FC-E81EC54AE4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D6FD-6957-452B-AF59-7133B2BEF0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CA6965-C327-44F0-9ED2-1BF385E15D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14375" y="857250"/>
            <a:ext cx="76438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Prezentacja Systemu</a:t>
            </a:r>
          </a:p>
          <a:p>
            <a:pPr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Dydaktycznego</a:t>
            </a:r>
          </a:p>
          <a:p>
            <a:pPr>
              <a:defRPr/>
            </a:pPr>
            <a:endParaRPr lang="pl-PL" sz="40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40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24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24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endParaRPr lang="pl-PL" sz="2400" b="1" dirty="0">
              <a:solidFill>
                <a:srgbClr val="003399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II Liceum Ogólnokształcącego</a:t>
            </a:r>
          </a:p>
          <a:p>
            <a:pPr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im. Marii Skłodowskiej – Curie</a:t>
            </a:r>
          </a:p>
          <a:p>
            <a:pPr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 Gorzowie Wielkopolskim</a:t>
            </a:r>
          </a:p>
        </p:txBody>
      </p:sp>
      <p:pic>
        <p:nvPicPr>
          <p:cNvPr id="2051" name="Picture 9" descr="logoIIL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35321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2400" b="1" dirty="0" smtClean="0">
                <a:latin typeface="Calibri" pitchFamily="34" charset="0"/>
              </a:rPr>
              <a:t>HUMANISTYCZNA B (politologia, nauki społeczne,</a:t>
            </a:r>
            <a:br>
              <a:rPr lang="pl-PL" sz="2400" b="1" dirty="0" smtClean="0">
                <a:latin typeface="Calibri" pitchFamily="34" charset="0"/>
              </a:rPr>
            </a:br>
            <a:r>
              <a:rPr lang="pl-PL" sz="2400" b="1" dirty="0" smtClean="0">
                <a:latin typeface="Calibri" pitchFamily="34" charset="0"/>
              </a:rPr>
              <a:t> stosunki międzynarodowe, europeistyka) – 15/16  kursów</a:t>
            </a:r>
            <a:br>
              <a:rPr lang="pl-PL" sz="2400" b="1" dirty="0" smtClean="0">
                <a:latin typeface="Calibri" pitchFamily="34" charset="0"/>
              </a:rPr>
            </a:b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0034" y="1357298"/>
          <a:ext cx="8358245" cy="5693515"/>
        </p:xfrm>
        <a:graphic>
          <a:graphicData uri="http://schemas.openxmlformats.org/drawingml/2006/table">
            <a:tbl>
              <a:tblPr/>
              <a:tblGrid>
                <a:gridCol w="428628"/>
                <a:gridCol w="1857388"/>
                <a:gridCol w="2571768"/>
                <a:gridCol w="3500461"/>
              </a:tblGrid>
              <a:tr h="296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 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201-204–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obowiązkowo oraz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jeden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spośród: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205, 206,207,208,209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Dwa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Warsztat naukowy historyka (HIS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Logika (LOG 201)  –30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3.Historia i kultura państw anglojęzycznych  (ANG 213) –60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Świat, który nas otacza – myśli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idee (PFIL 201);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Język obcy.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200, 201, 202, 203,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8705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Filozofia/ Historia sztuki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społeczeństwie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(podstawowe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 rozszerzone)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101,102, 201-209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36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71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87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30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49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60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wybrana spośród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kursów 200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800"/>
          </a:xfrm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400" b="1" dirty="0" smtClean="0">
                <a:latin typeface="Calibri" pitchFamily="34" charset="0"/>
              </a:rPr>
              <a:t>PSYCHOLOGIA – 15kursów</a:t>
            </a:r>
            <a:br>
              <a:rPr lang="pl-PL" sz="2400" b="1" dirty="0" smtClean="0">
                <a:latin typeface="Calibri" pitchFamily="34" charset="0"/>
              </a:rPr>
            </a:b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142985"/>
          <a:ext cx="8001055" cy="5287139"/>
        </p:xfrm>
        <a:graphic>
          <a:graphicData uri="http://schemas.openxmlformats.org/drawingml/2006/table">
            <a:tbl>
              <a:tblPr/>
              <a:tblGrid>
                <a:gridCol w="236534"/>
                <a:gridCol w="1990809"/>
                <a:gridCol w="2844755"/>
                <a:gridCol w="2928957"/>
              </a:tblGrid>
              <a:tr h="38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201-204–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obowiązkowo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oraz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Jeden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spośród: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205, 206,207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1.Laboratorium biologiczne (BIO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Świat, który nas otacza   – myśli i idee (PFIL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Język obcy.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88927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 Filozofia/ Historia sztuki/ Wiedza                                 o społeczeństwie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204. 205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9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7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9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spośród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kursów 200</a:t>
                      </a:r>
                    </a:p>
                  </a:txBody>
                  <a:tcPr marL="27010" marR="27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EDYTORSKO – DZIENNIKARSKA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1142984"/>
          <a:ext cx="8358246" cy="5276288"/>
        </p:xfrm>
        <a:graphic>
          <a:graphicData uri="http://schemas.openxmlformats.org/drawingml/2006/table">
            <a:tbl>
              <a:tblPr/>
              <a:tblGrid>
                <a:gridCol w="500066"/>
                <a:gridCol w="1714512"/>
                <a:gridCol w="2571768"/>
                <a:gridCol w="3571900"/>
              </a:tblGrid>
              <a:tr h="29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  <a:endParaRPr lang="pl-PL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Times New Roman"/>
                          <a:ea typeface="Times New Roman"/>
                          <a:cs typeface="Times New Roman"/>
                        </a:rPr>
                        <a:t>Przedmiot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b="1">
                          <a:latin typeface="Times New Roman"/>
                          <a:ea typeface="Times New Roman"/>
                          <a:cs typeface="Times New Roman"/>
                        </a:rPr>
                        <a:t>(zakres rozszerzony)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Times New Roman"/>
                          <a:ea typeface="Times New Roman"/>
                          <a:cs typeface="Times New Roman"/>
                        </a:rPr>
                        <a:t>Ilość kursów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Times New Roman"/>
                          <a:ea typeface="Times New Roman"/>
                          <a:cs typeface="Times New Roman"/>
                        </a:rPr>
                        <a:t>Przedmioty uzupełniające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201-204–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obowiązkowo oraz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dowolne wybrany spośród: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205,206,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1.Język angielski w mediach – (ANG 211)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Oprogramowanie biurowe – (INF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Warsztat naukowy historyka (HIS 206)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–60 godz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2.Logika (LOG 201)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Język obcy.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200, 201, 202, 203, 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2384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Filozofia/historia sztuki/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społeczeństwie/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49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95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93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kursów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80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MEDYCZNA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1285860"/>
          <a:ext cx="8358245" cy="4823058"/>
        </p:xfrm>
        <a:graphic>
          <a:graphicData uri="http://schemas.openxmlformats.org/drawingml/2006/table">
            <a:tbl>
              <a:tblPr/>
              <a:tblGrid>
                <a:gridCol w="500066"/>
                <a:gridCol w="1357322"/>
                <a:gridCol w="3566533"/>
                <a:gridCol w="2934324"/>
              </a:tblGrid>
              <a:tr h="524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 spośród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1.Laboratorium biologiczne (BIO 207) – 60 godz.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Fenomen Życia-bioróżnorodność Ziemi (BIO 208)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Diagnostyka i monitorowanie układów w otaczającym świecie (CHE 206) – 60 godz.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Systemowe ujęcie zagadnień otaczającego nas świata (FIZ 206)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Astronomia i historia fizyki (FIZ 207) –60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Edukacja artystyczna (EA 201) – 60 godz.;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201, 202, 203,204,205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601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 /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( podstawowe i rozszerzone)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101,102, 201-209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828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39341" marR="39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868362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EKOLOGICZNA – 15 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952653"/>
          <a:ext cx="8215369" cy="4861217"/>
        </p:xfrm>
        <a:graphic>
          <a:graphicData uri="http://schemas.openxmlformats.org/drawingml/2006/table">
            <a:tbl>
              <a:tblPr/>
              <a:tblGrid>
                <a:gridCol w="642942"/>
                <a:gridCol w="1428760"/>
                <a:gridCol w="2071702"/>
                <a:gridCol w="4071965"/>
              </a:tblGrid>
              <a:tr h="35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1.Turystyka – 201 – 60 godz.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2.Laboratorium biologiczne (BIO 207)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Fenomen Życia-bioróżnorodność Ziemi (BIO 208)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Diagnostyka i monitorowanie układów w otaczającym świecie  (CHE 206) – 60 godz.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5.Systemowe ujęcie zagadnień otaczającego nas świata  (FIZ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Prace kameralne (GEO 205)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Język obcy.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Astronomia i historia fizyki (FIZ 207) –60 godz.;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201, 202, 203, 204,205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8122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Filozofia/historia sztuki/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społeczeństwie/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780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8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kursów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27896" marR="27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249" marR="3324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39800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FARMACEUTYCZNA – 15 kursów 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500174"/>
          <a:ext cx="8215369" cy="4071966"/>
        </p:xfrm>
        <a:graphic>
          <a:graphicData uri="http://schemas.openxmlformats.org/drawingml/2006/table">
            <a:tbl>
              <a:tblPr/>
              <a:tblGrid>
                <a:gridCol w="440316"/>
                <a:gridCol w="1488510"/>
                <a:gridCol w="2071702"/>
                <a:gridCol w="4214841"/>
              </a:tblGrid>
              <a:tr h="535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 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Dwa  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1.Laboratorium biologiczne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(BIO 207) – 60godz.;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Fenomen Życia-bioróżnorodność Ziemi (BIO 208) – 60 godz.;</a:t>
                      </a:r>
                    </a:p>
                    <a:p>
                      <a:pPr marL="135890" indent="-135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Język obcy.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5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 200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POLITECHNICZNA – 15 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0034" y="1428736"/>
          <a:ext cx="8215370" cy="4384201"/>
        </p:xfrm>
        <a:graphic>
          <a:graphicData uri="http://schemas.openxmlformats.org/drawingml/2006/table">
            <a:tbl>
              <a:tblPr/>
              <a:tblGrid>
                <a:gridCol w="357190"/>
                <a:gridCol w="1500198"/>
                <a:gridCol w="2643206"/>
                <a:gridCol w="3714776"/>
              </a:tblGrid>
              <a:tr h="61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13(podstawowe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 rozszerzone)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101,102,201-209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 spośród: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1.Astronomia i historia fizyki (FIZ 207) – 60 godz.;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Prace kameralne (GEO 206), 60 godz.;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Język obcy.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Edukacja artystyczna (EA 201) – 60 godz.;   5.Oprogramowanie biurowe – (INF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206)-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godz.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94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WOS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 Sztuki 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Geografia/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74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obcy/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200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571500"/>
          </a:xfrm>
        </p:spPr>
        <p:txBody>
          <a:bodyPr/>
          <a:lstStyle/>
          <a:p>
            <a:r>
              <a:rPr lang="pl-PL" sz="2400" b="1" smtClean="0">
                <a:latin typeface="Calibri" pitchFamily="34" charset="0"/>
              </a:rPr>
              <a:t>EKONOMICZNA A (z geografią) – 15  kursów</a:t>
            </a:r>
            <a:endParaRPr lang="pl-PL" sz="2400" smtClean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2910" y="1571612"/>
          <a:ext cx="8143932" cy="3043870"/>
        </p:xfrm>
        <a:graphic>
          <a:graphicData uri="http://schemas.openxmlformats.org/drawingml/2006/table">
            <a:tbl>
              <a:tblPr/>
              <a:tblGrid>
                <a:gridCol w="436487"/>
                <a:gridCol w="1628787"/>
                <a:gridCol w="2496400"/>
                <a:gridCol w="3582258"/>
              </a:tblGrid>
              <a:tr h="555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  <a:endParaRPr lang="pl-P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Times New Roman"/>
                          <a:ea typeface="Times New Roman"/>
                          <a:cs typeface="Times New Roman"/>
                        </a:rPr>
                        <a:t>Przedmiot</a:t>
                      </a:r>
                      <a:endParaRPr lang="pl-PL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latin typeface="Times New Roman"/>
                          <a:ea typeface="Times New Roman"/>
                          <a:cs typeface="Times New Roman"/>
                        </a:rPr>
                        <a:t>(zakres rozszerzony)</a:t>
                      </a:r>
                      <a:endParaRPr lang="pl-P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Times New Roman"/>
                          <a:cs typeface="Times New Roman"/>
                        </a:rPr>
                        <a:t>Ilość kursów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Times New Roman"/>
                          <a:ea typeface="Times New Roman"/>
                          <a:cs typeface="Times New Roman"/>
                        </a:rPr>
                        <a:t>Przedmioty uzupełniające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Matematyka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13(</a:t>
                      </a:r>
                      <a:r>
                        <a:rPr lang="pl-PL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podstawowe i rozszerzone)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101,102,201-209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/>
                          <a:ea typeface="Times New Roman"/>
                          <a:cs typeface="Times New Roman"/>
                        </a:rPr>
                        <a:t>dodatkowe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Dwa 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dowolnie wybrane przez ucznia spośród: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1.Język angielski w biznesie (ANG 212) – 60 godz.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2.Prace kameralne (GEO 206) – 60 godz.;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3.Język obcy.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4. Oprogramowanie biurowe – (INF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206) 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– 60 godz.;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5. Edukacja artystyczna (EA 201) – 60 godz.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Wiedza 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o Europie (</a:t>
                      </a:r>
                      <a:r>
                        <a:rPr lang="pl-PL" sz="1200" dirty="0" err="1">
                          <a:latin typeface="Times New Roman"/>
                          <a:ea typeface="Times New Roman"/>
                          <a:cs typeface="Times New Roman"/>
                        </a:rPr>
                        <a:t>WoE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 201) – 60 godz. </a:t>
                      </a:r>
                      <a:endParaRPr lang="pl-P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7. Podstawy ekonomii (PE201) – 60 godz.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Geografia/ Chemia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204,205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2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pl-P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Informatyka/WOS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Język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obcy/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Biznes i zarządzanie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201, 202,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203,204,205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96925"/>
          </a:xfrm>
        </p:spPr>
        <p:txBody>
          <a:bodyPr/>
          <a:lstStyle/>
          <a:p>
            <a:r>
              <a:rPr lang="pl-PL" sz="2400" b="1" smtClean="0">
                <a:latin typeface="Calibri" pitchFamily="34" charset="0"/>
              </a:rPr>
              <a:t>EKONOMICZNA B (z historią) – 15 kursów</a:t>
            </a:r>
            <a:endParaRPr lang="pl-PL" sz="240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472" y="1357299"/>
          <a:ext cx="8143932" cy="4636479"/>
        </p:xfrm>
        <a:graphic>
          <a:graphicData uri="http://schemas.openxmlformats.org/drawingml/2006/table">
            <a:tbl>
              <a:tblPr/>
              <a:tblGrid>
                <a:gridCol w="436487"/>
                <a:gridCol w="1628787"/>
                <a:gridCol w="2496400"/>
                <a:gridCol w="3582258"/>
              </a:tblGrid>
              <a:tr h="51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(dowolnie wybrane przez ucznia)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13( podstawowe i rozszerzone)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101,102, 201-209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1.Język angielski w biznesie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(ANG 212)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2.Ekonomia w praktyce – (</a:t>
                      </a:r>
                      <a:r>
                        <a:rPr lang="pl-PL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EwP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3.Warsztat naukowy historyka (HIS 207)- 30 godz.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4.Logika (LOG 201) 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5.Edukacja artystyczna (EA 201) – 60 godz.</a:t>
                      </a:r>
                    </a:p>
                    <a:p>
                      <a:pPr marL="135890" indent="-135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6.Oprogramowanie biurowe – (INF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–60 godz. </a:t>
                      </a:r>
                    </a:p>
                    <a:p>
                      <a:pPr marL="135890" indent="-135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Wiedza o Europie (</a:t>
                      </a:r>
                      <a:r>
                        <a:rPr lang="pl-PL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WoE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201) – 60 </a:t>
                      </a:r>
                      <a:r>
                        <a:rPr lang="pl-PL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godz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201,202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Społeczeństwie/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5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200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868363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EDUKACJA EUROPEJSKA A  - 17 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1285860"/>
          <a:ext cx="8358247" cy="3142700"/>
        </p:xfrm>
        <a:graphic>
          <a:graphicData uri="http://schemas.openxmlformats.org/drawingml/2006/table">
            <a:tbl>
              <a:tblPr/>
              <a:tblGrid>
                <a:gridCol w="447974"/>
                <a:gridCol w="1266538"/>
                <a:gridCol w="2214578"/>
                <a:gridCol w="4429157"/>
              </a:tblGrid>
              <a:tr h="53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1.Język angielski w biznesie (ANG 212)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2.Historia i kultura państw anglojęzycznych  (ANG 213)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3.Warsztat naukowy historyka (HIS 207)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Logika (LOG 201) 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5.Prace kameralne (GEO 206)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Język obcy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8.Astronomia i historia fizyki  (FIZ 207) – 60 godz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Wiedza o Europie (201)- 60 godz.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6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WOS/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                             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z 200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428625" y="428604"/>
            <a:ext cx="821531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	</a:t>
            </a:r>
            <a:r>
              <a:rPr lang="pl-PL" dirty="0" smtClean="0">
                <a:latin typeface="Calibri" pitchFamily="34" charset="0"/>
              </a:rPr>
              <a:t>W  II LO –  tak  jak  w  każdym  liceum  ogólnokształcącym – obowiązuje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czteroletni cykl kształcenia. Dzieląc rok szkolny na trzy części, tzw. </a:t>
            </a:r>
            <a:r>
              <a:rPr lang="pl-PL" u="sng" dirty="0" smtClean="0">
                <a:latin typeface="Calibri" pitchFamily="34" charset="0"/>
              </a:rPr>
              <a:t>trymestry</a:t>
            </a:r>
            <a:r>
              <a:rPr lang="pl-PL" dirty="0" smtClean="0">
                <a:latin typeface="Calibri" pitchFamily="34" charset="0"/>
              </a:rPr>
              <a:t>, uzyskano ich 12. Jedenaście pierwszych – każdy liczy po ok. 60 dni nauki, a 12 – kończący  naukę  – krótszy liczący około 20 dni nauki. Uczeń w II LO przez te 60 dni ma taki sam plan lekcji, który zmienia się od następnego trymestru. Zajęcia dydaktyczne w I II trymestrze odbywają się w godz. </a:t>
            </a:r>
            <a:r>
              <a:rPr lang="pl-PL" b="1" dirty="0" smtClean="0">
                <a:latin typeface="Calibri" pitchFamily="34" charset="0"/>
              </a:rPr>
              <a:t>8:00- </a:t>
            </a:r>
            <a:r>
              <a:rPr lang="pl-PL" b="1" dirty="0" smtClean="0">
                <a:latin typeface="Calibri" pitchFamily="34" charset="0"/>
              </a:rPr>
              <a:t>14:20 </a:t>
            </a:r>
            <a:r>
              <a:rPr lang="pl-PL" dirty="0" smtClean="0">
                <a:latin typeface="Calibri" pitchFamily="34" charset="0"/>
              </a:rPr>
              <a:t>( wtorki </a:t>
            </a:r>
            <a:r>
              <a:rPr lang="pl-PL" dirty="0" smtClean="0">
                <a:latin typeface="Calibri" pitchFamily="34" charset="0"/>
              </a:rPr>
              <a:t>15:10) </a:t>
            </a:r>
            <a:r>
              <a:rPr lang="pl-PL" dirty="0" smtClean="0">
                <a:latin typeface="Calibri" pitchFamily="34" charset="0"/>
              </a:rPr>
              <a:t>a w III od </a:t>
            </a:r>
            <a:r>
              <a:rPr lang="pl-PL" b="1" dirty="0" smtClean="0">
                <a:latin typeface="Calibri" pitchFamily="34" charset="0"/>
              </a:rPr>
              <a:t>8:00 do </a:t>
            </a:r>
            <a:r>
              <a:rPr lang="pl-PL" b="1" dirty="0" smtClean="0">
                <a:latin typeface="Calibri" pitchFamily="34" charset="0"/>
              </a:rPr>
              <a:t>13:30 </a:t>
            </a:r>
            <a:r>
              <a:rPr lang="pl-PL" dirty="0" smtClean="0">
                <a:latin typeface="Calibri" pitchFamily="34" charset="0"/>
              </a:rPr>
              <a:t>(wtorki </a:t>
            </a:r>
            <a:r>
              <a:rPr lang="pl-PL" dirty="0" smtClean="0">
                <a:latin typeface="Calibri" pitchFamily="34" charset="0"/>
              </a:rPr>
              <a:t>14:20). </a:t>
            </a:r>
            <a:r>
              <a:rPr lang="pl-PL" dirty="0" smtClean="0">
                <a:latin typeface="Calibri" pitchFamily="34" charset="0"/>
              </a:rPr>
              <a:t>W III trymestrze klasy pierwszej na 7 godz. lekcyjnej </a:t>
            </a:r>
            <a:r>
              <a:rPr lang="pl-PL" dirty="0" smtClean="0">
                <a:latin typeface="Calibri" pitchFamily="34" charset="0"/>
              </a:rPr>
              <a:t>6 </a:t>
            </a:r>
            <a:r>
              <a:rPr lang="pl-PL" dirty="0" smtClean="0">
                <a:latin typeface="Calibri" pitchFamily="34" charset="0"/>
              </a:rPr>
              <a:t>godz. doradztwa </a:t>
            </a:r>
            <a:r>
              <a:rPr lang="pl-PL" dirty="0" smtClean="0">
                <a:latin typeface="Calibri" pitchFamily="34" charset="0"/>
              </a:rPr>
              <a:t>zawodowego, a pozostałe 4 godz. </a:t>
            </a:r>
            <a:r>
              <a:rPr lang="pl-PL" dirty="0" smtClean="0">
                <a:latin typeface="Calibri" pitchFamily="34" charset="0"/>
              </a:rPr>
              <a:t>w klasie czwartej</a:t>
            </a:r>
            <a:r>
              <a:rPr lang="pl-PL" dirty="0" smtClean="0">
                <a:latin typeface="Calibri" pitchFamily="34" charset="0"/>
              </a:rPr>
              <a:t>.   </a:t>
            </a:r>
            <a:r>
              <a:rPr lang="pl-PL" dirty="0">
                <a:latin typeface="Calibri" pitchFamily="34" charset="0"/>
              </a:rPr>
              <a:t>Przedmioty szkolne realizowane są w formie modułów; ich liczba uzależniona jest od treści programowych i gwarantuje realizację podstawy programowej.</a:t>
            </a:r>
          </a:p>
          <a:p>
            <a:r>
              <a:rPr lang="pl-PL" sz="2400" b="1" dirty="0">
                <a:latin typeface="Calibri" pitchFamily="34" charset="0"/>
              </a:rPr>
              <a:t>ORGANIZACJA  KSZTAŁCENIA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28728" y="3571876"/>
          <a:ext cx="6096000" cy="2239021"/>
        </p:xfrm>
        <a:graphic>
          <a:graphicData uri="http://schemas.openxmlformats.org/drawingml/2006/table">
            <a:tbl>
              <a:tblPr/>
              <a:tblGrid>
                <a:gridCol w="523050"/>
                <a:gridCol w="452685"/>
                <a:gridCol w="452685"/>
                <a:gridCol w="452685"/>
                <a:gridCol w="452685"/>
                <a:gridCol w="452685"/>
                <a:gridCol w="452685"/>
                <a:gridCol w="452685"/>
                <a:gridCol w="452685"/>
                <a:gridCol w="499595"/>
                <a:gridCol w="499595"/>
                <a:gridCol w="499595"/>
                <a:gridCol w="452685"/>
              </a:tblGrid>
              <a:tr h="3078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cap="all" dirty="0">
                          <a:latin typeface="Times New Roman"/>
                          <a:ea typeface="Times New Roman"/>
                        </a:rPr>
                        <a:t>Lekcja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II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III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cap="all" dirty="0">
                          <a:latin typeface="Times New Roman"/>
                          <a:ea typeface="Times New Roman"/>
                        </a:rPr>
                        <a:t>KLASA IV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69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Trym.2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 smtClean="0">
                          <a:latin typeface="Times New Roman"/>
                          <a:ea typeface="Times New Roman"/>
                        </a:rPr>
                        <a:t>Trym3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Trym.4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Trym.5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Trym.6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Trym.7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Trym.8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Trym.9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Trym.10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Trym.11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Trym.12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dirty="0"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pl-PL" sz="700" b="1" dirty="0" smtClean="0">
                          <a:latin typeface="Times New Roman"/>
                          <a:ea typeface="Times New Roman"/>
                        </a:rPr>
                        <a:t>8:00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PRZYGOTOWANIE DO MATURY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vert="eaVert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2.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8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3.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 dirty="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2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4.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5.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1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6.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4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7. 14:25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>
                          <a:latin typeface="Times New Roman"/>
                        </a:rPr>
                        <a:t>     x</a:t>
                      </a:r>
                      <a:endParaRPr lang="pl-PL" sz="900" dirty="0">
                        <a:latin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900">
                        <a:latin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900">
                        <a:latin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dirty="0">
                          <a:latin typeface="Times New Roman"/>
                          <a:ea typeface="Times New Roman"/>
                        </a:rPr>
                        <a:t>X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63820" marR="6382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68363"/>
          </a:xfrm>
        </p:spPr>
        <p:txBody>
          <a:bodyPr/>
          <a:lstStyle/>
          <a:p>
            <a:r>
              <a:rPr lang="pl-PL" sz="2400" b="1" smtClean="0">
                <a:latin typeface="Calibri" pitchFamily="34" charset="0"/>
              </a:rPr>
              <a:t>EDUKACJA EUROPEJSKA B – 16  kursów</a:t>
            </a:r>
            <a:endParaRPr lang="pl-PL" sz="240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472" y="1500174"/>
          <a:ext cx="8143932" cy="2734056"/>
        </p:xfrm>
        <a:graphic>
          <a:graphicData uri="http://schemas.openxmlformats.org/drawingml/2006/table">
            <a:tbl>
              <a:tblPr/>
              <a:tblGrid>
                <a:gridCol w="436487"/>
                <a:gridCol w="1628787"/>
                <a:gridCol w="2496400"/>
                <a:gridCol w="3582258"/>
              </a:tblGrid>
              <a:tr h="41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1.Język angielski w biznesie (ANG 212)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2.Historia i kultura państw anglojęzycznych  (ANG 213)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3.Warsztat naukowy historyka (HIS 207)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Logika (LOG 201)  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5.Prace kameralne (GEO 206)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Język obcy.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8.Astronomia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historia fizyki  (FIZ 207) – 60 godz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Wiedza o Europie ( 201) – 60 godz.;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  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60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                                  o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społeczeństwie/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35" marR="4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96925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JĘZYKOWA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1285860"/>
          <a:ext cx="8358247" cy="4466985"/>
        </p:xfrm>
        <a:graphic>
          <a:graphicData uri="http://schemas.openxmlformats.org/drawingml/2006/table">
            <a:tbl>
              <a:tblPr/>
              <a:tblGrid>
                <a:gridCol w="428628"/>
                <a:gridCol w="1714512"/>
                <a:gridCol w="2500330"/>
                <a:gridCol w="3714777"/>
              </a:tblGrid>
              <a:tr h="3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 kursów 200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1.Warsztat naukowy historyka (HIS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3.Język obcy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4.Astronomia i historia fizyki (FIZ 207) – 60 godz.;</a:t>
                      </a:r>
                    </a:p>
                    <a:p>
                      <a:pPr marL="107950" indent="-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5.Laboratorium biologiczne (BIO 207) – 60godz.;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Fenomen Życia-bioróżnorodność Ziemi (BIO 208)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Diagnostyka i monitorowanie układów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otaczającym świecie (CHE 206) – 60 godz.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 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201-204–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obowiązkowo oraz 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jeden 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spośród: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205, 206,207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930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 wybrany spośród następujących: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42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56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  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2927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Biznes i zarządzanie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32010" marR="32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25"/>
          </a:xfrm>
        </p:spPr>
        <p:txBody>
          <a:bodyPr/>
          <a:lstStyle/>
          <a:p>
            <a:r>
              <a:rPr lang="pl-PL" sz="2400" b="1" dirty="0" smtClean="0">
                <a:latin typeface="Calibri" pitchFamily="34" charset="0"/>
              </a:rPr>
              <a:t>DWUJĘZYKOWA – 15 kursów</a:t>
            </a:r>
            <a:endParaRPr lang="pl-PL" sz="2400" dirty="0" smtClean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1214421"/>
          <a:ext cx="8286808" cy="4526356"/>
        </p:xfrm>
        <a:graphic>
          <a:graphicData uri="http://schemas.openxmlformats.org/drawingml/2006/table">
            <a:tbl>
              <a:tblPr/>
              <a:tblGrid>
                <a:gridCol w="357190"/>
                <a:gridCol w="1500198"/>
                <a:gridCol w="2928958"/>
                <a:gridCol w="3500462"/>
              </a:tblGrid>
              <a:tr h="378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Lp.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(zakres rozszerzony)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Ilość kursów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Przedmioty uzupełniające</a:t>
                      </a:r>
                      <a:endParaRPr lang="pl-PL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 II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5+5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 kursów 200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Dwa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1.Warsztat naukowy historyka (</a:t>
                      </a: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 </a:t>
                      </a:r>
                      <a:r>
                        <a:rPr lang="pl-PL" sz="1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3.Astronomia i historia fizyki (FIZ 207) – 60 godz.;</a:t>
                      </a:r>
                    </a:p>
                    <a:p>
                      <a:pPr marL="107950" indent="-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4.Laboratorium biologiczne (BIO 207) – 60godz.;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Fenomen Życia-bioróżnorodność Ziemi (BIO 208)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6.Diagnostyka i monitorowanie układów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w otaczającym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świecie (CHE 206) – 60 godz. </a:t>
                      </a:r>
                    </a:p>
                  </a:txBody>
                  <a:tcPr marL="33036" marR="3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 wybrany spośród następujących: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polski  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201-204–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obowiązkowo oraz 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jeden 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spośród: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205, 206,207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555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539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529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  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201,202,203,204,205</a:t>
                      </a: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ostokąt 1"/>
          <p:cNvSpPr>
            <a:spLocks noChangeArrowheads="1"/>
          </p:cNvSpPr>
          <p:nvPr/>
        </p:nvSpPr>
        <p:spPr bwMode="auto">
          <a:xfrm>
            <a:off x="500034" y="500043"/>
            <a:ext cx="807249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7030A0"/>
                </a:solidFill>
                <a:latin typeface="Calibri" pitchFamily="34" charset="0"/>
              </a:rPr>
              <a:t>PRZEDMIOTY UZUPEŁNIAJĄCE,  </a:t>
            </a:r>
            <a:r>
              <a:rPr lang="pl-PL" sz="3200" b="1" dirty="0">
                <a:solidFill>
                  <a:srgbClr val="7030A0"/>
                </a:solidFill>
                <a:latin typeface="Calibri" pitchFamily="34" charset="0"/>
              </a:rPr>
              <a:t>KTÓRE NIE MAJĄ OKREŚLONEJ PODSTAWY PROGRAMOWEJ </a:t>
            </a:r>
            <a:r>
              <a:rPr lang="pl-PL" sz="3200" dirty="0">
                <a:solidFill>
                  <a:srgbClr val="7030A0"/>
                </a:solidFill>
                <a:latin typeface="Calibri" pitchFamily="34" charset="0"/>
              </a:rPr>
              <a:t>– dowolnie wybierane przez ucznia – </a:t>
            </a:r>
            <a:r>
              <a:rPr lang="pl-PL" sz="3200" dirty="0" smtClean="0">
                <a:solidFill>
                  <a:srgbClr val="7030A0"/>
                </a:solidFill>
                <a:latin typeface="Calibri" pitchFamily="34" charset="0"/>
              </a:rPr>
              <a:t>2 moduły</a:t>
            </a:r>
            <a:endParaRPr lang="pl-PL" sz="3200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l-PL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(w tym 2 okienka na ewentualne powtórzenie kursów  niezaliczonych).</a:t>
            </a: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defRPr/>
            </a:pPr>
            <a:r>
              <a:rPr lang="pl-PL" sz="2000" dirty="0" smtClean="0">
                <a:latin typeface="Calibri" pitchFamily="34" charset="0"/>
              </a:rPr>
              <a:t>W </a:t>
            </a:r>
            <a:r>
              <a:rPr lang="pl-PL" sz="2000" dirty="0">
                <a:latin typeface="Calibri" pitchFamily="34" charset="0"/>
              </a:rPr>
              <a:t>szkolnej ofercie znalazły się następujące zajęcia:</a:t>
            </a:r>
          </a:p>
          <a:p>
            <a:pPr algn="l">
              <a:defRPr/>
            </a:pPr>
            <a:endParaRPr lang="pl-PL" sz="2000" dirty="0">
              <a:latin typeface="Calibri" pitchFamily="34" charset="0"/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 rysunek,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fotografika,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logika,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wiedza o Europie,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warsztat naukowy historyka,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prace kameralne,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ekonomia w praktyce,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historia i kultura państw anglojęzycznych,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diagnostyka i monitorowanie układów w otaczającym nas świecie,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turystyka,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laboratorium biologiczne,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język angielski w biznesie,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pl-PL" sz="2000" dirty="0">
                <a:latin typeface="Calibri" pitchFamily="34" charset="0"/>
              </a:rPr>
              <a:t>oprogramowanie biurowe.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340725" cy="1143000"/>
          </a:xfrm>
        </p:spPr>
        <p:txBody>
          <a:bodyPr/>
          <a:lstStyle/>
          <a:p>
            <a:r>
              <a:rPr lang="pl-PL" sz="2800" b="1" smtClean="0">
                <a:solidFill>
                  <a:srgbClr val="002060"/>
                </a:solidFill>
                <a:latin typeface="Calibri" pitchFamily="34" charset="0"/>
              </a:rPr>
              <a:t>PROGRAM PRZEDMIOTÓW DODATKOWYCH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785938"/>
            <a:ext cx="8229600" cy="400843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Calibri" pitchFamily="34" charset="0"/>
              </a:rPr>
              <a:t>w skład których wchodzą: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religia/ etyka,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edukacja zdrowotna,</a:t>
            </a:r>
            <a:endParaRPr lang="pl-PL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zajęcia rewalidacyjne,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zajęcia organizowane w ramach pomocy psychologiczno- pedagogicznej,</a:t>
            </a:r>
          </a:p>
          <a:p>
            <a:pPr>
              <a:buNone/>
            </a:pPr>
            <a:endParaRPr lang="pl-PL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000125"/>
          </a:xfrm>
        </p:spPr>
        <p:txBody>
          <a:bodyPr/>
          <a:lstStyle/>
          <a:p>
            <a:r>
              <a:rPr lang="pl-PL" sz="2800" b="1" dirty="0" smtClean="0">
                <a:latin typeface="Calibri" pitchFamily="34" charset="0"/>
              </a:rPr>
              <a:t>PRZYKŁADOWA DROGA EDUKACYJNA</a:t>
            </a:r>
            <a:br>
              <a:rPr lang="pl-PL" sz="2800" b="1" dirty="0" smtClean="0">
                <a:latin typeface="Calibri" pitchFamily="34" charset="0"/>
              </a:rPr>
            </a:br>
            <a:r>
              <a:rPr lang="pl-PL" sz="2800" dirty="0" smtClean="0">
                <a:latin typeface="Calibri" pitchFamily="34" charset="0"/>
              </a:rPr>
              <a:t>ucznia II Liceum Ogólnokształcącego </a:t>
            </a:r>
            <a:endParaRPr lang="pl-PL" dirty="0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2393767"/>
          <a:ext cx="8192396" cy="3295598"/>
        </p:xfrm>
        <a:graphic>
          <a:graphicData uri="http://schemas.openxmlformats.org/drawingml/2006/table">
            <a:tbl>
              <a:tblPr/>
              <a:tblGrid>
                <a:gridCol w="372340"/>
                <a:gridCol w="774672"/>
                <a:gridCol w="545369"/>
                <a:gridCol w="729225"/>
                <a:gridCol w="700820"/>
                <a:gridCol w="681711"/>
                <a:gridCol w="691008"/>
                <a:gridCol w="765892"/>
                <a:gridCol w="710116"/>
                <a:gridCol w="542787"/>
                <a:gridCol w="588751"/>
                <a:gridCol w="532974"/>
                <a:gridCol w="556731"/>
              </a:tblGrid>
              <a:tr h="17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III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Klasa IV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Lekcja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FILOZOFIA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101 INF 101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102 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103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104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105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106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107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108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109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110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 300/301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WF/REL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1 300/301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101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102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HIS 103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103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HIS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104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HIS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106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</a:t>
                      </a:r>
                      <a:endParaRPr lang="pl-PL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 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108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 300/301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HIS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 /EDB 101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GEO101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BIZ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CHE 102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FIZ 102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A2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EO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A3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A4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A5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A 301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OBCY 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HIS 102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INFORMAT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B1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B2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B3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B4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B5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B 301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CHE 101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1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 102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C1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C2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C3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WYB 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C4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C5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C 301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101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102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DZ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 GODZ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FIZ</a:t>
                      </a:r>
                      <a:r>
                        <a:rPr lang="pl-PL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101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 A1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1 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WYB 2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OBCY 1</a:t>
                      </a: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DZ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 GODZ.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51" marR="36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0010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003399"/>
                </a:solidFill>
              </a:rPr>
              <a:t> </a:t>
            </a:r>
            <a:r>
              <a:rPr lang="pl-PL" sz="2800" b="1" smtClean="0">
                <a:solidFill>
                  <a:schemeClr val="tx1"/>
                </a:solidFill>
                <a:latin typeface="Calibri" pitchFamily="34" charset="0"/>
              </a:rPr>
              <a:t>SYSTEM OCENIANIA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Wewnątrzszkolne Zasady Oceniania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        oraz 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Przedmiotowe Zasady Oceniania</a:t>
            </a:r>
            <a:endParaRPr lang="pl-PL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800" dirty="0" smtClean="0">
                <a:latin typeface="Calibri" pitchFamily="34" charset="0"/>
              </a:rPr>
              <a:t> tradycyjne stopnie szkolne zastępują </a:t>
            </a: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punkty</a:t>
            </a:r>
            <a:r>
              <a:rPr lang="pl-PL" sz="2800" dirty="0" smtClean="0">
                <a:latin typeface="Calibri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dirty="0" smtClean="0">
                <a:latin typeface="Calibri" pitchFamily="34" charset="0"/>
              </a:rPr>
              <a:t>każdemu kursowi przypisano określoną liczbę punktów do zdobycia (najczęściej 100 punktów = 100%)  i określono kategorię zadań, które uczeń musi wykonać. Zadania wypunktowano zależnie od stopnia trudności.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F0000"/>
                </a:solidFill>
                <a:latin typeface="Calibri" pitchFamily="34" charset="0"/>
              </a:rPr>
              <a:t>PRZYKŁADOWA PUNKTACJA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35 pkt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diagnoza - minimatura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pisemny sprawdzian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>
                <a:latin typeface="Calibri" pitchFamily="34" charset="0"/>
                <a:sym typeface="Wingdings" pitchFamily="2" charset="2"/>
              </a:rPr>
              <a:t>			wiadomości i umiejętności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15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prezentację wybranego tematu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udział w lekcji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ze sprawdzianu znajomości lektur</a:t>
            </a:r>
            <a:endParaRPr lang="pl-PL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800" b="1" smtClean="0">
                <a:solidFill>
                  <a:srgbClr val="FF0000"/>
                </a:solidFill>
                <a:latin typeface="Calibri" pitchFamily="34" charset="0"/>
              </a:rPr>
              <a:t>10 pkt</a:t>
            </a:r>
            <a:r>
              <a:rPr lang="pl-PL" sz="280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sz="2800" smtClean="0">
                <a:latin typeface="Calibri" pitchFamily="34" charset="0"/>
                <a:sym typeface="Wingdings" pitchFamily="2" charset="2"/>
              </a:rPr>
              <a:t> za pracę klasową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74638"/>
            <a:ext cx="7858125" cy="1143000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F0000"/>
                </a:solidFill>
                <a:latin typeface="Calibri" pitchFamily="34" charset="0"/>
              </a:rPr>
              <a:t>WYSTAWIANIE OCEN TRYMESTRALNYCH</a:t>
            </a:r>
            <a:endParaRPr lang="pl-PL" sz="2800" b="1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268413"/>
            <a:ext cx="751522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l-PL" sz="7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Calibri" pitchFamily="34" charset="0"/>
              </a:rPr>
              <a:t>	Pod koniec trymestru punkty zdobyte na poszczególnych kursach przeliczane są na oceny według przyjętej skali procentowej: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</a:rPr>
              <a:t>0% - 39%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niedostateczny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40% - 54%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dopuszczający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55% - 69%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dostateczny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70% - 84%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dobry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85% - 95%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bardzo dobry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96%- 100%</a:t>
            </a: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</a:t>
            </a: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 celujący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Calibri" pitchFamily="34" charset="0"/>
                <a:sym typeface="Wingdings" pitchFamily="2" charset="2"/>
              </a:rPr>
              <a:t>	W przypadku, gdy uczeń realizuje  w trymestrze kilka kursów jednego przedmiotu ocena trymestralna jest średnią arytmetyczną procentów zdobytych na poszczególnych kursach.</a:t>
            </a:r>
          </a:p>
          <a:p>
            <a:pPr eaLnBrk="1" hangingPunct="1"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3" name="Group 39"/>
          <p:cNvGraphicFramePr>
            <a:graphicFrameLocks noGrp="1"/>
          </p:cNvGraphicFramePr>
          <p:nvPr>
            <p:ph idx="1"/>
          </p:nvPr>
        </p:nvGraphicFramePr>
        <p:xfrm>
          <a:off x="428625" y="1785938"/>
          <a:ext cx="8229600" cy="4320000"/>
        </p:xfrm>
        <a:graphic>
          <a:graphicData uri="http://schemas.openxmlformats.org/drawingml/2006/table">
            <a:tbl>
              <a:tblPr/>
              <a:tblGrid>
                <a:gridCol w="1644650"/>
                <a:gridCol w="1495425"/>
                <a:gridCol w="2025650"/>
                <a:gridCol w="1497013"/>
                <a:gridCol w="1566862"/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Trymestr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Trymestr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Trymestr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 roczna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 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 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 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POLSKI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PUNKTÓW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BARDZO 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2" name="Text Box 40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/>
          <a:lstStyle/>
          <a:p>
            <a:pPr eaLnBrk="1" hangingPunct="1"/>
            <a:r>
              <a:rPr lang="pl-PL" sz="2800" b="1" smtClean="0">
                <a:latin typeface="Calibri" pitchFamily="34" charset="0"/>
              </a:rPr>
              <a:t>WYSTAWIANIE OCEN ROCZNYCH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latin typeface="Calibri" pitchFamily="34" charset="0"/>
              </a:rPr>
              <a:t>Kształcenie modułowe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7863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dirty="0" smtClean="0"/>
              <a:t> </a:t>
            </a:r>
            <a:r>
              <a:rPr lang="pl-PL" dirty="0" smtClean="0">
                <a:latin typeface="Calibri" pitchFamily="34" charset="0"/>
              </a:rPr>
              <a:t>System dydaktyczny Liceum Skłodowskiej zbudowany jest z czterech komponentów:</a:t>
            </a:r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buFontTx/>
              <a:buNone/>
            </a:pPr>
            <a:endParaRPr lang="pl-PL" dirty="0" smtClean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85875" y="2714625"/>
            <a:ext cx="464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 dirty="0">
                <a:solidFill>
                  <a:srgbClr val="00B050"/>
                </a:solidFill>
                <a:latin typeface="Verdana" pitchFamily="34" charset="0"/>
              </a:rPr>
              <a:t>&gt;&gt;&gt;</a:t>
            </a:r>
            <a:r>
              <a:rPr lang="pl-PL" sz="2000" dirty="0">
                <a:latin typeface="Verdana" pitchFamily="34" charset="0"/>
              </a:rPr>
              <a:t> </a:t>
            </a:r>
            <a:r>
              <a:rPr lang="pl-PL" sz="2000" b="1" dirty="0">
                <a:solidFill>
                  <a:srgbClr val="008000"/>
                </a:solidFill>
                <a:latin typeface="Verdana" pitchFamily="34" charset="0"/>
              </a:rPr>
              <a:t>programu podstawowego</a:t>
            </a:r>
            <a:r>
              <a:rPr lang="pl-PL" sz="2000" dirty="0">
                <a:latin typeface="Verdana" pitchFamily="34" charset="0"/>
              </a:rPr>
              <a:t>,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00125" y="3214688"/>
            <a:ext cx="454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solidFill>
                  <a:srgbClr val="C00000"/>
                </a:solidFill>
                <a:latin typeface="Verdana" pitchFamily="34" charset="0"/>
              </a:rPr>
              <a:t>   &gt;&gt;&gt; </a:t>
            </a:r>
            <a:r>
              <a:rPr lang="pl-PL" sz="2000" b="1">
                <a:solidFill>
                  <a:srgbClr val="C00000"/>
                </a:solidFill>
                <a:latin typeface="Verdana" pitchFamily="34" charset="0"/>
              </a:rPr>
              <a:t>programu specjalizacji</a:t>
            </a:r>
            <a:r>
              <a:rPr lang="pl-PL" sz="2000">
                <a:solidFill>
                  <a:srgbClr val="C00000"/>
                </a:solidFill>
                <a:latin typeface="Verdana" pitchFamily="34" charset="0"/>
              </a:rPr>
              <a:t>,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85875" y="3786188"/>
            <a:ext cx="67120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 dirty="0">
                <a:solidFill>
                  <a:srgbClr val="7030A0"/>
                </a:solidFill>
                <a:latin typeface="Verdana" pitchFamily="34" charset="0"/>
              </a:rPr>
              <a:t>&gt;&gt;&gt; </a:t>
            </a:r>
            <a:r>
              <a:rPr lang="pl-PL" sz="2000" b="1" dirty="0">
                <a:solidFill>
                  <a:srgbClr val="7030A0"/>
                </a:solidFill>
                <a:latin typeface="Verdana" pitchFamily="34" charset="0"/>
              </a:rPr>
              <a:t>programu przedmiotów </a:t>
            </a:r>
            <a:r>
              <a:rPr lang="pl-PL" sz="2000" b="1" dirty="0" smtClean="0">
                <a:solidFill>
                  <a:srgbClr val="7030A0"/>
                </a:solidFill>
                <a:latin typeface="Verdana" pitchFamily="34" charset="0"/>
              </a:rPr>
              <a:t>uzupełniających</a:t>
            </a:r>
          </a:p>
          <a:p>
            <a:pPr algn="l"/>
            <a:r>
              <a:rPr lang="pl-PL" sz="2000" b="1" dirty="0" smtClean="0">
                <a:solidFill>
                  <a:srgbClr val="7030A0"/>
                </a:solidFill>
                <a:latin typeface="Verdana" pitchFamily="34" charset="0"/>
              </a:rPr>
              <a:t>         ( moduły do wyboru) ,</a:t>
            </a:r>
            <a:endParaRPr lang="pl-PL" sz="2000" dirty="0">
              <a:solidFill>
                <a:srgbClr val="7030A0"/>
              </a:solidFill>
              <a:latin typeface="Verdana" pitchFamily="34" charset="0"/>
            </a:endParaRPr>
          </a:p>
          <a:p>
            <a:pPr algn="l"/>
            <a:r>
              <a:rPr lang="pl-PL" sz="2000" dirty="0">
                <a:solidFill>
                  <a:srgbClr val="7030A0"/>
                </a:solidFill>
                <a:latin typeface="Verdana" pitchFamily="34" charset="0"/>
              </a:rPr>
              <a:t>        </a:t>
            </a:r>
            <a:endParaRPr lang="pl-PL" sz="2000" b="1" dirty="0">
              <a:solidFill>
                <a:srgbClr val="7030A0"/>
              </a:solidFill>
              <a:latin typeface="Verdana" pitchFamily="34" charset="0"/>
            </a:endParaRPr>
          </a:p>
          <a:p>
            <a:pPr algn="l"/>
            <a:r>
              <a:rPr lang="pl-PL" sz="2000" dirty="0">
                <a:solidFill>
                  <a:srgbClr val="002060"/>
                </a:solidFill>
                <a:latin typeface="Verdana" pitchFamily="34" charset="0"/>
              </a:rPr>
              <a:t>&gt;&gt;&gt;</a:t>
            </a:r>
            <a:r>
              <a:rPr lang="pl-PL" sz="2000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pl-PL" sz="2000" b="1" dirty="0">
                <a:solidFill>
                  <a:srgbClr val="002060"/>
                </a:solidFill>
                <a:latin typeface="Verdana" pitchFamily="34" charset="0"/>
              </a:rPr>
              <a:t>programu przedmiotów dodatkowych.</a:t>
            </a:r>
          </a:p>
          <a:p>
            <a:pPr algn="l"/>
            <a:endParaRPr lang="pl-PL" sz="2000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001000" cy="1011237"/>
          </a:xfrm>
          <a:noFill/>
        </p:spPr>
        <p:txBody>
          <a:bodyPr/>
          <a:lstStyle/>
          <a:p>
            <a:pPr eaLnBrk="1" hangingPunct="1"/>
            <a:r>
              <a:rPr lang="pl-PL" sz="2800" b="1" smtClean="0">
                <a:latin typeface="Calibri" pitchFamily="34" charset="0"/>
              </a:rPr>
              <a:t>WYSTAWIANIE</a:t>
            </a:r>
            <a:r>
              <a:rPr lang="pl-PL" sz="4000" b="1" smtClean="0"/>
              <a:t> </a:t>
            </a:r>
            <a:r>
              <a:rPr lang="pl-PL" sz="2800" b="1" smtClean="0">
                <a:latin typeface="Calibri" pitchFamily="34" charset="0"/>
              </a:rPr>
              <a:t>OCEN KOŃCOWYCH</a:t>
            </a:r>
          </a:p>
        </p:txBody>
      </p:sp>
      <p:graphicFrame>
        <p:nvGraphicFramePr>
          <p:cNvPr id="33904" name="Group 112"/>
          <p:cNvGraphicFramePr>
            <a:graphicFrameLocks noGrp="1"/>
          </p:cNvGraphicFramePr>
          <p:nvPr>
            <p:ph sz="half" idx="2"/>
          </p:nvPr>
        </p:nvGraphicFramePr>
        <p:xfrm>
          <a:off x="428624" y="1857375"/>
          <a:ext cx="8143903" cy="3600000"/>
        </p:xfrm>
        <a:graphic>
          <a:graphicData uri="http://schemas.openxmlformats.org/drawingml/2006/table">
            <a:tbl>
              <a:tblPr/>
              <a:tblGrid>
                <a:gridCol w="507393"/>
                <a:gridCol w="507418"/>
                <a:gridCol w="824555"/>
                <a:gridCol w="507418"/>
                <a:gridCol w="507418"/>
                <a:gridCol w="634272"/>
                <a:gridCol w="634272"/>
                <a:gridCol w="824555"/>
                <a:gridCol w="507418"/>
                <a:gridCol w="507418"/>
                <a:gridCol w="570844"/>
                <a:gridCol w="507418"/>
                <a:gridCol w="1103504"/>
              </a:tblGrid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KLASA IV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 KOŃCOWA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 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JĘZYK POLSKI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Pkt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dostateczny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bardzo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celujący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dostateczny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71563"/>
            <a:ext cx="8229600" cy="52863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sz="1800" dirty="0" smtClean="0">
                <a:latin typeface="Calibri" pitchFamily="34" charset="0"/>
              </a:rPr>
              <a:t>System dydaktyczny  Liceum Skłodowskiej posiada szereg atutów.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sz="1800" dirty="0" smtClean="0">
                <a:latin typeface="Calibri" pitchFamily="34" charset="0"/>
              </a:rPr>
              <a:t>Są nimi: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stałe zespoły klasowe w I trymestrze klasy pierwszej,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kształcenie  </a:t>
            </a:r>
            <a:r>
              <a:rPr lang="pl-PL" sz="1600" dirty="0" err="1" smtClean="0">
                <a:latin typeface="Calibri" pitchFamily="34" charset="0"/>
              </a:rPr>
              <a:t>międzyoddziałowe</a:t>
            </a:r>
            <a:r>
              <a:rPr lang="pl-PL" sz="1600" dirty="0" smtClean="0">
                <a:latin typeface="Calibri" pitchFamily="34" charset="0"/>
              </a:rPr>
              <a:t> (</a:t>
            </a:r>
            <a:r>
              <a:rPr lang="pl-PL" sz="1600" smtClean="0">
                <a:latin typeface="Calibri" pitchFamily="34" charset="0"/>
              </a:rPr>
              <a:t>od  </a:t>
            </a:r>
            <a:r>
              <a:rPr lang="pl-PL" sz="1600" smtClean="0">
                <a:latin typeface="Calibri" pitchFamily="34" charset="0"/>
              </a:rPr>
              <a:t>I </a:t>
            </a:r>
            <a:r>
              <a:rPr lang="pl-PL" sz="1600" dirty="0" smtClean="0">
                <a:latin typeface="Calibri" pitchFamily="34" charset="0"/>
              </a:rPr>
              <a:t>trymestru klasy pierwszej),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realizacja programu podstawowego w klasie </a:t>
            </a:r>
            <a:r>
              <a:rPr lang="pl-PL" sz="1600" dirty="0" smtClean="0">
                <a:latin typeface="Calibri" pitchFamily="34" charset="0"/>
              </a:rPr>
              <a:t>pierwszej</a:t>
            </a:r>
            <a:r>
              <a:rPr lang="pl-PL" sz="1600" dirty="0" smtClean="0">
                <a:latin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</a:rPr>
              <a:t>I drugiej</a:t>
            </a:r>
            <a:endParaRPr lang="pl-PL" sz="1600" dirty="0" smtClean="0"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wybór specjalizacji (profilu kształcenia  w zakresie rozszerzonym) -  klasa </a:t>
            </a:r>
            <a:r>
              <a:rPr lang="pl-PL" sz="1600" dirty="0" smtClean="0">
                <a:latin typeface="Calibri" pitchFamily="34" charset="0"/>
              </a:rPr>
              <a:t>pierwsza/ druga, </a:t>
            </a:r>
            <a:endParaRPr lang="pl-PL" sz="1600" dirty="0" smtClean="0"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modyfikacja  specjalizacji do </a:t>
            </a:r>
            <a:r>
              <a:rPr lang="pl-PL" sz="1600" dirty="0" smtClean="0">
                <a:latin typeface="Calibri" pitchFamily="34" charset="0"/>
              </a:rPr>
              <a:t>połowy klasy trzeciej, </a:t>
            </a:r>
            <a:endParaRPr lang="pl-PL" sz="1600" dirty="0" smtClean="0"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elektroniczna rejestracja na kursy sprzyjająca samodzielnemu  projektowaniu przez uczniów własnej drogi  edukacyjnej,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punktowy system oceniania,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oceny roczne i końcowe wystawiane jako średnia arytmetyczna liczona z procentów uzyskanych przez ucznia na poszczególnych kursach danego przedmiotu,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program „Oswajamy maturę”- cykl diagnoz wiadomości i umiejętności uczniów,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sz="1600" dirty="0" smtClean="0">
                <a:latin typeface="Calibri" pitchFamily="34" charset="0"/>
              </a:rPr>
              <a:t>podwójne wychowawstwo.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000" b="1" dirty="0" smtClean="0">
              <a:solidFill>
                <a:srgbClr val="0000CC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2000" b="1" dirty="0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11213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Calibri" pitchFamily="34" charset="0"/>
              </a:rPr>
              <a:t>NASZA ORYGINALNOŚĆ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  <a:endParaRPr lang="pl-PL" sz="66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24923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/>
              <a:t>	</a:t>
            </a:r>
            <a:r>
              <a:rPr lang="pl-PL">
                <a:latin typeface="Verdana" pitchFamily="34" charset="0"/>
              </a:rPr>
              <a:t>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0005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l-PL" sz="2400" b="1" kern="10">
              <a:ln w="25400">
                <a:solidFill>
                  <a:srgbClr val="FFFF00"/>
                </a:solidFill>
                <a:prstDash val="dash"/>
                <a:round/>
                <a:headEnd/>
                <a:tailEnd/>
              </a:ln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42938" y="765175"/>
            <a:ext cx="7858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  <a:latin typeface="Verdana" pitchFamily="34" charset="0"/>
              </a:rPr>
              <a:t>Program podstawowy ( moduły 100)</a:t>
            </a:r>
            <a:endParaRPr lang="pl-PL" sz="20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graphicFrame>
        <p:nvGraphicFramePr>
          <p:cNvPr id="10729" name="Group 489"/>
          <p:cNvGraphicFramePr>
            <a:graphicFrameLocks noGrp="1"/>
          </p:cNvGraphicFramePr>
          <p:nvPr>
            <p:ph/>
          </p:nvPr>
        </p:nvGraphicFramePr>
        <p:xfrm>
          <a:off x="714348" y="1285860"/>
          <a:ext cx="7376387" cy="5447392"/>
        </p:xfrm>
        <a:graphic>
          <a:graphicData uri="http://schemas.openxmlformats.org/drawingml/2006/table">
            <a:tbl>
              <a:tblPr/>
              <a:tblGrid>
                <a:gridCol w="534865"/>
                <a:gridCol w="2340928"/>
                <a:gridCol w="1143008"/>
                <a:gridCol w="981859"/>
                <a:gridCol w="2375727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Lp.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Przedmiot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Liczba  modułów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Liczba godzin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Średnia </a:t>
                      </a:r>
                    </a:p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tygodniowa liczba godzin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polski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4,4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obcy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2,9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Język obcy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2,2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Historia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2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Edukacja obywatelska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0,44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Filozofia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0,44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Matematyka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3,75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Fizyka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Biologia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Geografia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0,9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Informatyka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0,7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Biznes i zarządzanie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0,44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Edukacja dla bezpieczeństwa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0,22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Wychowanie fizyczne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3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Doradztwo zawodowe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alibri" pitchFamily="34" charset="0"/>
                        </a:rPr>
                        <a:t>0,07</a:t>
                      </a:r>
                      <a:endParaRPr lang="pl-PL" sz="1400" b="1" dirty="0"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13" name="pole tekstowe 7"/>
          <p:cNvSpPr txBox="1">
            <a:spLocks noChangeArrowheads="1"/>
          </p:cNvSpPr>
          <p:nvPr/>
        </p:nvSpPr>
        <p:spPr bwMode="auto">
          <a:xfrm>
            <a:off x="785813" y="142875"/>
            <a:ext cx="750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>
                <a:latin typeface="Calibri" pitchFamily="34" charset="0"/>
              </a:rPr>
              <a:t>W DRODZE DO SUKCESU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  <a:endParaRPr lang="pl-PL" sz="5400">
              <a:latin typeface="alamakota" pitchFamily="34" charset="0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0" y="3429000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latin typeface="Verdana" pitchFamily="34" charset="0"/>
              </a:rPr>
              <a:t>	  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214414" y="2000240"/>
            <a:ext cx="7215209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2400" b="1" dirty="0" smtClean="0">
                <a:latin typeface="Calibri" pitchFamily="34" charset="0"/>
              </a:rPr>
              <a:t>W klasie pierwszej uczeń dokonuje wyboru:</a:t>
            </a:r>
            <a:r>
              <a:rPr lang="pl-PL" sz="2000" b="1" dirty="0">
                <a:latin typeface="Calibri" pitchFamily="34" charset="0"/>
              </a:rPr>
              <a:t>	</a:t>
            </a:r>
            <a:r>
              <a:rPr lang="pl-PL" b="1" dirty="0"/>
              <a:t> </a:t>
            </a:r>
            <a:endParaRPr lang="pl-PL" b="1" dirty="0">
              <a:solidFill>
                <a:srgbClr val="FF0000"/>
              </a:solidFill>
            </a:endParaRPr>
          </a:p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2400" b="1" dirty="0">
                <a:solidFill>
                  <a:srgbClr val="FF5050"/>
                </a:solidFill>
              </a:rPr>
              <a:t> </a:t>
            </a:r>
            <a:r>
              <a:rPr lang="pl-PL" sz="2800" b="1" dirty="0">
                <a:solidFill>
                  <a:srgbClr val="FF5050"/>
                </a:solidFill>
                <a:latin typeface="Calibri" pitchFamily="34" charset="0"/>
              </a:rPr>
              <a:t>WIODĄCEGO JĘZYKA </a:t>
            </a:r>
            <a: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  <a:t>OBCEGO </a:t>
            </a:r>
          </a:p>
          <a:p>
            <a:pPr algn="l">
              <a:spcBef>
                <a:spcPct val="20000"/>
              </a:spcBef>
            </a:pPr>
            <a: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  <a:t>      </a:t>
            </a:r>
            <a:r>
              <a:rPr lang="pl-PL" sz="2000" b="1" dirty="0" smtClean="0">
                <a:solidFill>
                  <a:srgbClr val="FF5050"/>
                </a:solidFill>
                <a:latin typeface="Calibri" pitchFamily="34" charset="0"/>
              </a:rPr>
              <a:t>( 6,5 kursów = 390 godzin) </a:t>
            </a:r>
            <a:r>
              <a:rPr lang="pl-PL" b="1" dirty="0">
                <a:solidFill>
                  <a:srgbClr val="FF0000"/>
                </a:solidFill>
              </a:rPr>
              <a:t>	</a:t>
            </a:r>
          </a:p>
          <a:p>
            <a:pPr algn="l">
              <a:spcBef>
                <a:spcPct val="20000"/>
              </a:spcBef>
            </a:pPr>
            <a:r>
              <a:rPr lang="pl-PL" b="1" dirty="0">
                <a:solidFill>
                  <a:srgbClr val="FF000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	</a:t>
            </a:r>
            <a:r>
              <a:rPr lang="pl-PL" sz="2000" b="1" dirty="0" smtClean="0">
                <a:latin typeface="Calibri" pitchFamily="34" charset="0"/>
              </a:rPr>
              <a:t>języka </a:t>
            </a:r>
            <a:r>
              <a:rPr lang="pl-PL" sz="2000" b="1" dirty="0">
                <a:latin typeface="Calibri" pitchFamily="34" charset="0"/>
              </a:rPr>
              <a:t>angielskiego</a:t>
            </a:r>
          </a:p>
          <a:p>
            <a:pPr lvl="2" algn="l"/>
            <a:r>
              <a:rPr lang="pl-PL" sz="2000" b="1" dirty="0" smtClean="0">
                <a:latin typeface="Calibri" pitchFamily="34" charset="0"/>
              </a:rPr>
              <a:t>	lub</a:t>
            </a:r>
            <a:endParaRPr lang="pl-PL" sz="2000" b="1" dirty="0">
              <a:latin typeface="Calibri" pitchFamily="34" charset="0"/>
            </a:endParaRPr>
          </a:p>
          <a:p>
            <a:pPr lvl="2" algn="l"/>
            <a:r>
              <a:rPr lang="pl-PL" sz="2000" b="1" dirty="0" smtClean="0">
                <a:latin typeface="Calibri" pitchFamily="34" charset="0"/>
              </a:rPr>
              <a:t>	języka niemieckiego</a:t>
            </a:r>
          </a:p>
          <a:p>
            <a:pPr lvl="2" algn="l"/>
            <a:endParaRPr lang="pl-PL" sz="2000" b="1" dirty="0" smtClean="0">
              <a:latin typeface="Calibri" pitchFamily="34" charset="0"/>
            </a:endParaRPr>
          </a:p>
          <a:p>
            <a:pPr lvl="2" algn="l"/>
            <a:r>
              <a:rPr lang="pl-PL" sz="2000" b="1" dirty="0" smtClean="0">
                <a:latin typeface="Calibri" pitchFamily="34" charset="0"/>
              </a:rPr>
              <a:t> 5 kursów ( 300 godzin) – zakres rozszerzony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5"/>
          <p:cNvSpPr>
            <a:spLocks noGrp="1" noChangeArrowheads="1"/>
          </p:cNvSpPr>
          <p:nvPr>
            <p:ph type="title"/>
          </p:nvPr>
        </p:nvSpPr>
        <p:spPr>
          <a:xfrm>
            <a:off x="1142976" y="1500174"/>
            <a:ext cx="6929458" cy="3357562"/>
          </a:xfrm>
        </p:spPr>
        <p:txBody>
          <a:bodyPr/>
          <a:lstStyle/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  <a:t>DRUGIEGO JĘZYKA OBCEGO </a:t>
            </a:r>
            <a:br>
              <a:rPr lang="pl-PL" sz="2800" b="1" dirty="0" smtClean="0">
                <a:solidFill>
                  <a:srgbClr val="FF5050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rgbClr val="FF5050"/>
                </a:solidFill>
                <a:latin typeface="Calibri" pitchFamily="34" charset="0"/>
              </a:rPr>
              <a:t>(5 kursów  = 300 godzin)</a:t>
            </a:r>
            <a:r>
              <a:rPr lang="pl-PL" sz="2400" b="1" dirty="0" smtClean="0">
                <a:solidFill>
                  <a:srgbClr val="FF5050"/>
                </a:solidFill>
              </a:rPr>
              <a:t/>
            </a:r>
            <a:br>
              <a:rPr lang="pl-PL" sz="2400" b="1" dirty="0" smtClean="0">
                <a:solidFill>
                  <a:srgbClr val="FF5050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spośród: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angielskiego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niemieckiego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rosyjskiego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włoskiego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francuskiego</a:t>
            </a:r>
            <a:b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Calibri" pitchFamily="34" charset="0"/>
              </a:rPr>
              <a:t>języka hiszpańskiego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 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7104062" cy="13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Calibri" pitchFamily="34" charset="0"/>
              </a:rPr>
              <a:t>POZIOMU KSZTAŁCENIA Z </a:t>
            </a: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MATEMATYKI</a:t>
            </a:r>
          </a:p>
          <a:p>
            <a:pPr algn="l">
              <a:spcBef>
                <a:spcPct val="20000"/>
              </a:spcBef>
            </a:pPr>
            <a:r>
              <a:rPr lang="pl-PL" sz="2800" b="1" dirty="0" smtClean="0">
                <a:solidFill>
                  <a:srgbClr val="FF0000"/>
                </a:solidFill>
                <a:latin typeface="Calibri" pitchFamily="34" charset="0"/>
              </a:rPr>
              <a:t>        (poziom podstawowy i rozszerzony)</a:t>
            </a:r>
            <a:endParaRPr lang="pl-PL" sz="28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dirty="0">
                <a:latin typeface="Verdana" pitchFamily="34" charset="0"/>
              </a:rPr>
              <a:t> </a:t>
            </a:r>
          </a:p>
        </p:txBody>
      </p:sp>
      <p:graphicFrame>
        <p:nvGraphicFramePr>
          <p:cNvPr id="6358" name="Group 214"/>
          <p:cNvGraphicFramePr>
            <a:graphicFrameLocks noGrp="1"/>
          </p:cNvGraphicFramePr>
          <p:nvPr/>
        </p:nvGraphicFramePr>
        <p:xfrm>
          <a:off x="785786" y="2357430"/>
          <a:ext cx="7612141" cy="2959321"/>
        </p:xfrm>
        <a:graphic>
          <a:graphicData uri="http://schemas.openxmlformats.org/drawingml/2006/table">
            <a:tbl>
              <a:tblPr/>
              <a:tblGrid>
                <a:gridCol w="405130"/>
                <a:gridCol w="405130"/>
                <a:gridCol w="618500"/>
                <a:gridCol w="500066"/>
                <a:gridCol w="622921"/>
                <a:gridCol w="518160"/>
                <a:gridCol w="518160"/>
                <a:gridCol w="626775"/>
                <a:gridCol w="500066"/>
                <a:gridCol w="514667"/>
                <a:gridCol w="532130"/>
                <a:gridCol w="405130"/>
                <a:gridCol w="1445306"/>
              </a:tblGrid>
              <a:tr h="9084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klasa IV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4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399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pl-PL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PODSTAWOWY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8135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</a:t>
                      </a:r>
                      <a:r>
                        <a:rPr lang="pl-PL" sz="1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lang="pl-PL" sz="1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pl-PL" sz="1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godz.</a:t>
                      </a:r>
                      <a:endParaRPr lang="pl-PL" sz="1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godz.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POZIOM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ROZSZERZONY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  </a:t>
            </a:r>
          </a:p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27088" y="32845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latin typeface="Verdana" pitchFamily="34" charset="0"/>
              </a:rPr>
              <a:t> 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40005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l-PL" sz="2400" b="1" kern="10">
              <a:ln w="25400">
                <a:solidFill>
                  <a:srgbClr val="FFFF00"/>
                </a:solidFill>
                <a:prstDash val="dash"/>
                <a:round/>
                <a:headEnd/>
                <a:tailEnd/>
              </a:ln>
              <a:solidFill>
                <a:srgbClr val="FF0000"/>
              </a:solidFill>
              <a:latin typeface="alamakota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428750" y="1214438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KROK DRUGI  -    KLASA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II </a:t>
            </a: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714375" y="1857375"/>
            <a:ext cx="7643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PROGRAM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SPECJALIZACJI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(15kursów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just"/>
            <a:r>
              <a:rPr lang="pl-PL" sz="2000" dirty="0" smtClean="0">
                <a:latin typeface="Calibri" pitchFamily="34" charset="0"/>
              </a:rPr>
              <a:t>W drugim roku </a:t>
            </a:r>
            <a:r>
              <a:rPr lang="pl-PL" sz="2000" dirty="0">
                <a:latin typeface="Calibri" pitchFamily="34" charset="0"/>
              </a:rPr>
              <a:t>nauki każdy uczeń zobowiązany jest dokonać wyboru </a:t>
            </a:r>
            <a:r>
              <a:rPr lang="pl-PL" sz="2000" dirty="0">
                <a:solidFill>
                  <a:srgbClr val="FF0000"/>
                </a:solidFill>
                <a:latin typeface="Calibri" pitchFamily="34" charset="0"/>
              </a:rPr>
              <a:t>SPECJALIZACJI</a:t>
            </a:r>
            <a:r>
              <a:rPr lang="pl-PL" sz="2000" dirty="0">
                <a:latin typeface="Calibri" pitchFamily="34" charset="0"/>
              </a:rPr>
              <a:t> (wybrać </a:t>
            </a:r>
            <a:r>
              <a:rPr lang="pl-PL" sz="2000" dirty="0" smtClean="0">
                <a:latin typeface="Calibri" pitchFamily="34" charset="0"/>
              </a:rPr>
              <a:t>3 przedmioty realizowane w zakresie </a:t>
            </a:r>
            <a:r>
              <a:rPr lang="pl-PL" sz="2000" dirty="0">
                <a:latin typeface="Calibri" pitchFamily="34" charset="0"/>
              </a:rPr>
              <a:t>rozszerzonym) zgodnie ze swoimi </a:t>
            </a:r>
            <a:r>
              <a:rPr lang="pl-PL" sz="2000" dirty="0" smtClean="0">
                <a:latin typeface="Calibri" pitchFamily="34" charset="0"/>
              </a:rPr>
              <a:t>predyspozycjami i </a:t>
            </a:r>
            <a:r>
              <a:rPr lang="pl-PL" sz="2000" dirty="0">
                <a:latin typeface="Calibri" pitchFamily="34" charset="0"/>
              </a:rPr>
              <a:t>zainteresowaniami. Szkolna oferta – bogata  i różnorodna – podlega modyfikacjom </a:t>
            </a:r>
            <a:r>
              <a:rPr lang="pl-PL" sz="2000" dirty="0" smtClean="0">
                <a:latin typeface="Calibri" pitchFamily="34" charset="0"/>
              </a:rPr>
              <a:t>                       w </a:t>
            </a:r>
            <a:r>
              <a:rPr lang="pl-PL" sz="2000" dirty="0">
                <a:latin typeface="Calibri" pitchFamily="34" charset="0"/>
              </a:rPr>
              <a:t>zależności od uczniowskich preferencji, wybieranego przez młodzież kierunków studiów oraz potrzeb rynku pracy. Oprócz tego uczniowie wybitnie zdolni mają </a:t>
            </a:r>
            <a:r>
              <a:rPr lang="pl-PL" sz="2000" dirty="0">
                <a:solidFill>
                  <a:srgbClr val="FF0000"/>
                </a:solidFill>
                <a:latin typeface="Calibri" pitchFamily="34" charset="0"/>
              </a:rPr>
              <a:t>możliwość realizowania indywidualnego toku nauki i zaprojektowania  indywidualnej ścieżki</a:t>
            </a:r>
            <a:r>
              <a:rPr lang="pl-PL" sz="2000" dirty="0">
                <a:latin typeface="Calibri" pitchFamily="34" charset="0"/>
              </a:rPr>
              <a:t>, która wymaga pozytywnej opinii opiekuna naukowego i zatwierdzenia przez Radę Pedagogiczną. Program specjalizacji wspiera pasję poznawczą i ambicje naukowe uczniów.</a:t>
            </a:r>
          </a:p>
        </p:txBody>
      </p:sp>
      <p:sp>
        <p:nvSpPr>
          <p:cNvPr id="9223" name="pole tekstowe 7"/>
          <p:cNvSpPr txBox="1">
            <a:spLocks noChangeArrowheads="1"/>
          </p:cNvSpPr>
          <p:nvPr/>
        </p:nvSpPr>
        <p:spPr bwMode="auto">
          <a:xfrm>
            <a:off x="857250" y="428625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>
                <a:latin typeface="Calibri" pitchFamily="34" charset="0"/>
              </a:rPr>
              <a:t>W DRODZE DO SUKCESU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642938" y="428625"/>
            <a:ext cx="77485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latin typeface="Calibri" pitchFamily="34" charset="0"/>
              </a:rPr>
              <a:t>HUMANISTYCZNA A </a:t>
            </a:r>
          </a:p>
          <a:p>
            <a:r>
              <a:rPr lang="pl-PL" sz="2000" b="1" dirty="0">
                <a:latin typeface="Calibri" pitchFamily="34" charset="0"/>
              </a:rPr>
              <a:t>(filologia, historia,  prawo, </a:t>
            </a:r>
            <a:r>
              <a:rPr lang="pl-PL" sz="2000" b="1" dirty="0" smtClean="0">
                <a:latin typeface="Calibri" pitchFamily="34" charset="0"/>
              </a:rPr>
              <a:t>socjologia, politologia, nauki społeczne </a:t>
            </a:r>
            <a:r>
              <a:rPr lang="pl-PL" sz="2000" b="1" dirty="0" err="1" smtClean="0">
                <a:latin typeface="Calibri" pitchFamily="34" charset="0"/>
              </a:rPr>
              <a:t>międzynarodwe</a:t>
            </a:r>
            <a:r>
              <a:rPr lang="pl-PL" sz="2000" b="1" dirty="0" smtClean="0">
                <a:latin typeface="Calibri" pitchFamily="34" charset="0"/>
              </a:rPr>
              <a:t>, europeistyka) </a:t>
            </a:r>
            <a:r>
              <a:rPr lang="pl-PL" sz="2000" b="1" dirty="0">
                <a:latin typeface="Calibri" pitchFamily="34" charset="0"/>
              </a:rPr>
              <a:t>– </a:t>
            </a:r>
            <a:r>
              <a:rPr lang="pl-PL" sz="2000" b="1" dirty="0" smtClean="0">
                <a:latin typeface="Calibri" pitchFamily="34" charset="0"/>
              </a:rPr>
              <a:t>15  </a:t>
            </a:r>
            <a:r>
              <a:rPr lang="pl-PL" sz="2000" b="1" dirty="0">
                <a:latin typeface="Calibri" pitchFamily="34" charset="0"/>
              </a:rPr>
              <a:t>kursów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0033" y="1346606"/>
          <a:ext cx="8286809" cy="5457090"/>
        </p:xfrm>
        <a:graphic>
          <a:graphicData uri="http://schemas.openxmlformats.org/drawingml/2006/table">
            <a:tbl>
              <a:tblPr/>
              <a:tblGrid>
                <a:gridCol w="360295"/>
                <a:gridCol w="1729421"/>
                <a:gridCol w="2738250"/>
                <a:gridCol w="3458843"/>
              </a:tblGrid>
              <a:tr h="218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  <a:endParaRPr lang="pl-PL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  <a:cs typeface="Times New Roman"/>
                        </a:rPr>
                        <a:t>Przedmiot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b="1">
                          <a:latin typeface="Times New Roman"/>
                          <a:ea typeface="Times New Roman"/>
                          <a:cs typeface="Times New Roman"/>
                        </a:rPr>
                        <a:t>(zakres rozszerzony)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latin typeface="Times New Roman"/>
                          <a:ea typeface="Times New Roman"/>
                          <a:cs typeface="Times New Roman"/>
                        </a:rPr>
                        <a:t>Ilość kursów</a:t>
                      </a:r>
                      <a:endParaRPr lang="pl-PL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latin typeface="Times New Roman"/>
                          <a:ea typeface="Times New Roman"/>
                          <a:cs typeface="Times New Roman"/>
                        </a:rPr>
                        <a:t>Przedmioty uzupełniające</a:t>
                      </a:r>
                      <a:endParaRPr lang="pl-PL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polski 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201-204–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obowiązkowo oraz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jeden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wybrane spośród: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205,206,207,208,209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dodatkowe</a:t>
                      </a:r>
                      <a:r>
                        <a:rPr lang="pl-PL" sz="12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Dwa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wybrane przez ucznia spośród: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Warsztat naukowy historyka (HIS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206)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Logika (LOG 201)  –30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3.Historia i kultura państw anglojęzycznych  (ANG 213) –60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Świat, który nas otacza – myśli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idee (PFIL 201);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5.Edukacja artystyczna (EA 201) – 60 godz.;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Język obcy.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Historia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200, 201, 202, 203,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0727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 wyboru: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Filozofia/ Historia </a:t>
                      </a:r>
                      <a:r>
                        <a:rPr lang="pl-PL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sztutki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Wiedza o społeczeństwie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Matematyka 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201,202,203,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13( podstawowe i rozszerzone)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 102, 201-209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Geografia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Informatyka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204, 205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Biologia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</a:t>
                      </a: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Fizyka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3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Chemia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201, 202, 203, 204, 205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545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Język obcy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dowolnie wybrana spośród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kursów 200</a:t>
                      </a:r>
                    </a:p>
                  </a:txBody>
                  <a:tcPr marL="26971" marR="26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3488</Words>
  <Application>Microsoft Office PowerPoint</Application>
  <PresentationFormat>Pokaz na ekranie (4:3)</PresentationFormat>
  <Paragraphs>1125</Paragraphs>
  <Slides>31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Projekt domyślny</vt:lpstr>
      <vt:lpstr>Slajd 1</vt:lpstr>
      <vt:lpstr>Slajd 2</vt:lpstr>
      <vt:lpstr>Kształcenie modułowe</vt:lpstr>
      <vt:lpstr>Slajd 4</vt:lpstr>
      <vt:lpstr>Slajd 5</vt:lpstr>
      <vt:lpstr>DRUGIEGO JĘZYKA OBCEGO  (5 kursów  = 300 godzin) spośród: języka angielskiego języka niemieckiego języka rosyjskiego języka włoskiego języka francuskiego języka hiszpańskiego</vt:lpstr>
      <vt:lpstr>Slajd 7</vt:lpstr>
      <vt:lpstr>Slajd 8</vt:lpstr>
      <vt:lpstr>Slajd 9</vt:lpstr>
      <vt:lpstr>  HUMANISTYCZNA B (politologia, nauki społeczne,  stosunki międzynarodowe, europeistyka) – 15/16  kursów </vt:lpstr>
      <vt:lpstr> PSYCHOLOGIA – 15kursów </vt:lpstr>
      <vt:lpstr>EDYTORSKO – DZIENNIKARSKA – 15 kursów</vt:lpstr>
      <vt:lpstr>MEDYCZNA – 15 kursów</vt:lpstr>
      <vt:lpstr>EKOLOGICZNA – 15  kursów</vt:lpstr>
      <vt:lpstr>FARMACEUTYCZNA – 15 kursów </vt:lpstr>
      <vt:lpstr>POLITECHNICZNA – 15  kursów</vt:lpstr>
      <vt:lpstr>EKONOMICZNA A (z geografią) – 15  kursów</vt:lpstr>
      <vt:lpstr>EKONOMICZNA B (z historią) – 15 kursów</vt:lpstr>
      <vt:lpstr>EDUKACJA EUROPEJSKA A  - 17  kursów</vt:lpstr>
      <vt:lpstr>EDUKACJA EUROPEJSKA B – 16  kursów</vt:lpstr>
      <vt:lpstr>JĘZYKOWA – 15 kursów</vt:lpstr>
      <vt:lpstr>DWUJĘZYKOWA – 15 kursów</vt:lpstr>
      <vt:lpstr>Slajd 23</vt:lpstr>
      <vt:lpstr>PROGRAM PRZEDMIOTÓW DODATKOWYCH</vt:lpstr>
      <vt:lpstr>PRZYKŁADOWA DROGA EDUKACYJNA ucznia II Liceum Ogólnokształcącego </vt:lpstr>
      <vt:lpstr> SYSTEM OCENIANIA</vt:lpstr>
      <vt:lpstr>PRZYKŁADOWA PUNKTACJA</vt:lpstr>
      <vt:lpstr>WYSTAWIANIE OCEN TRYMESTRALNYCH</vt:lpstr>
      <vt:lpstr>WYSTAWIANIE OCEN ROCZNYCH</vt:lpstr>
      <vt:lpstr>WYSTAWIANIE OCEN KOŃCOWYCH</vt:lpstr>
      <vt:lpstr>NASZA ORYGINALNOŚĆ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Madzik</dc:creator>
  <cp:lastModifiedBy>Grażyna Szczepańska</cp:lastModifiedBy>
  <cp:revision>261</cp:revision>
  <dcterms:created xsi:type="dcterms:W3CDTF">2006-09-23T17:18:19Z</dcterms:created>
  <dcterms:modified xsi:type="dcterms:W3CDTF">2025-04-03T10:33:58Z</dcterms:modified>
</cp:coreProperties>
</file>